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70" r:id="rId5"/>
    <p:sldId id="290" r:id="rId6"/>
    <p:sldId id="292" r:id="rId7"/>
    <p:sldId id="299" r:id="rId8"/>
    <p:sldId id="300" r:id="rId9"/>
    <p:sldId id="291" r:id="rId10"/>
    <p:sldId id="289" r:id="rId11"/>
    <p:sldId id="261" r:id="rId12"/>
    <p:sldId id="288" r:id="rId13"/>
    <p:sldId id="262" r:id="rId14"/>
    <p:sldId id="265" r:id="rId15"/>
    <p:sldId id="263" r:id="rId16"/>
    <p:sldId id="272" r:id="rId17"/>
    <p:sldId id="281" r:id="rId18"/>
    <p:sldId id="284" r:id="rId19"/>
    <p:sldId id="282" r:id="rId20"/>
    <p:sldId id="285" r:id="rId21"/>
    <p:sldId id="298" r:id="rId22"/>
    <p:sldId id="267" r:id="rId23"/>
    <p:sldId id="301" r:id="rId2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ecca Freelan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 varScale="1">
        <p:scale>
          <a:sx n="108" d="100"/>
          <a:sy n="108" d="100"/>
        </p:scale>
        <p:origin x="130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7ED669AF-0B8F-4CEE-BEBB-4AB94CC10AEA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C4FFFCEA-ABCD-4197-9433-ACFDCAB3E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5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80F2A881-2689-41DC-8521-09CB5C5BFA15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7"/>
            <a:ext cx="5680693" cy="4224494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4B35766A-94F9-4026-8BE5-15A7B758C7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0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35766A-94F9-4026-8BE5-15A7B758C7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66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0106cb428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6213138" y="5930900"/>
            <a:ext cx="39528751" cy="29646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0106cb428_0_34:notes"/>
          <p:cNvSpPr txBox="1">
            <a:spLocks noGrp="1"/>
          </p:cNvSpPr>
          <p:nvPr>
            <p:ph type="body" idx="1"/>
          </p:nvPr>
        </p:nvSpPr>
        <p:spPr>
          <a:xfrm>
            <a:off x="710248" y="37553900"/>
            <a:ext cx="5681980" cy="35577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9770" tIns="189770" rIns="189770" bIns="189770" anchor="ctr" anchorCtr="0">
            <a:noAutofit/>
          </a:bodyPr>
          <a:lstStyle/>
          <a:p>
            <a:endParaRPr/>
          </a:p>
        </p:txBody>
      </p:sp>
      <p:sp>
        <p:nvSpPr>
          <p:cNvPr id="71" name="Google Shape;71;g40106cb428_0_34:notes"/>
          <p:cNvSpPr txBox="1">
            <a:spLocks noGrp="1"/>
          </p:cNvSpPr>
          <p:nvPr>
            <p:ph type="sldNum" idx="12"/>
          </p:nvPr>
        </p:nvSpPr>
        <p:spPr>
          <a:xfrm>
            <a:off x="4023093" y="75094079"/>
            <a:ext cx="3077739" cy="3953042"/>
          </a:xfrm>
          <a:prstGeom prst="rect">
            <a:avLst/>
          </a:prstGeom>
        </p:spPr>
        <p:txBody>
          <a:bodyPr spcFirstLastPara="1" wrap="square" lIns="189770" tIns="94859" rIns="189770" bIns="94859" anchor="b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/>
              <a:pPr>
                <a:buClr>
                  <a:srgbClr val="000000"/>
                </a:buClr>
              </a:pPr>
              <a:t>16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0106cb428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6213138" y="5930900"/>
            <a:ext cx="39528751" cy="29646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40106cb428_0_111:notes"/>
          <p:cNvSpPr txBox="1">
            <a:spLocks noGrp="1"/>
          </p:cNvSpPr>
          <p:nvPr>
            <p:ph type="body" idx="1"/>
          </p:nvPr>
        </p:nvSpPr>
        <p:spPr>
          <a:xfrm>
            <a:off x="710248" y="37553900"/>
            <a:ext cx="5681980" cy="35577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9770" tIns="189770" rIns="189770" bIns="189770" anchor="ctr" anchorCtr="0">
            <a:noAutofit/>
          </a:bodyPr>
          <a:lstStyle/>
          <a:p>
            <a:endParaRPr/>
          </a:p>
        </p:txBody>
      </p:sp>
      <p:sp>
        <p:nvSpPr>
          <p:cNvPr id="157" name="Google Shape;157;g40106cb428_0_111:notes"/>
          <p:cNvSpPr txBox="1">
            <a:spLocks noGrp="1"/>
          </p:cNvSpPr>
          <p:nvPr>
            <p:ph type="sldNum" idx="12"/>
          </p:nvPr>
        </p:nvSpPr>
        <p:spPr>
          <a:xfrm>
            <a:off x="4023093" y="75094079"/>
            <a:ext cx="3077739" cy="3953042"/>
          </a:xfrm>
          <a:prstGeom prst="rect">
            <a:avLst/>
          </a:prstGeom>
        </p:spPr>
        <p:txBody>
          <a:bodyPr spcFirstLastPara="1" wrap="square" lIns="189770" tIns="94859" rIns="189770" bIns="94859" anchor="b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/>
              <a:pPr>
                <a:buClr>
                  <a:srgbClr val="000000"/>
                </a:buClr>
              </a:pPr>
              <a:t>17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everyone look over the framework and share how this framework is coming to life at Start Elementary.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833439-D7E6-4DC1-A886-DD276C1C25A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22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0106cb428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6213138" y="5930900"/>
            <a:ext cx="39528751" cy="29646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0106cb428_0_117:notes"/>
          <p:cNvSpPr txBox="1">
            <a:spLocks noGrp="1"/>
          </p:cNvSpPr>
          <p:nvPr>
            <p:ph type="body" idx="1"/>
          </p:nvPr>
        </p:nvSpPr>
        <p:spPr>
          <a:xfrm>
            <a:off x="710248" y="37553900"/>
            <a:ext cx="5681980" cy="35577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9770" tIns="189770" rIns="189770" bIns="189770" anchor="ctr" anchorCtr="0">
            <a:noAutofit/>
          </a:bodyPr>
          <a:lstStyle/>
          <a:p>
            <a:endParaRPr/>
          </a:p>
        </p:txBody>
      </p:sp>
      <p:sp>
        <p:nvSpPr>
          <p:cNvPr id="164" name="Google Shape;164;g40106cb428_0_117:notes"/>
          <p:cNvSpPr txBox="1">
            <a:spLocks noGrp="1"/>
          </p:cNvSpPr>
          <p:nvPr>
            <p:ph type="sldNum" idx="12"/>
          </p:nvPr>
        </p:nvSpPr>
        <p:spPr>
          <a:xfrm>
            <a:off x="4023093" y="75094079"/>
            <a:ext cx="3077739" cy="3953042"/>
          </a:xfrm>
          <a:prstGeom prst="rect">
            <a:avLst/>
          </a:prstGeom>
        </p:spPr>
        <p:txBody>
          <a:bodyPr spcFirstLastPara="1" wrap="square" lIns="189770" tIns="94859" rIns="189770" bIns="94859" anchor="b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/>
              <a:pPr>
                <a:buClr>
                  <a:srgbClr val="000000"/>
                </a:buClr>
              </a:pPr>
              <a:t>19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0106cb428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6213138" y="5930900"/>
            <a:ext cx="39528751" cy="29646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0106cb428_0_142:notes"/>
          <p:cNvSpPr txBox="1">
            <a:spLocks noGrp="1"/>
          </p:cNvSpPr>
          <p:nvPr>
            <p:ph type="body" idx="1"/>
          </p:nvPr>
        </p:nvSpPr>
        <p:spPr>
          <a:xfrm>
            <a:off x="710248" y="37553900"/>
            <a:ext cx="5681980" cy="35577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9770" tIns="189770" rIns="189770" bIns="189770" anchor="ctr" anchorCtr="0">
            <a:noAutofit/>
          </a:bodyPr>
          <a:lstStyle/>
          <a:p>
            <a:endParaRPr/>
          </a:p>
        </p:txBody>
      </p:sp>
      <p:sp>
        <p:nvSpPr>
          <p:cNvPr id="192" name="Google Shape;192;g40106cb428_0_142:notes"/>
          <p:cNvSpPr txBox="1">
            <a:spLocks noGrp="1"/>
          </p:cNvSpPr>
          <p:nvPr>
            <p:ph type="sldNum" idx="12"/>
          </p:nvPr>
        </p:nvSpPr>
        <p:spPr>
          <a:xfrm>
            <a:off x="4023093" y="75094079"/>
            <a:ext cx="3077739" cy="3953042"/>
          </a:xfrm>
          <a:prstGeom prst="rect">
            <a:avLst/>
          </a:prstGeom>
        </p:spPr>
        <p:txBody>
          <a:bodyPr spcFirstLastPara="1" wrap="square" lIns="189770" tIns="94859" rIns="189770" bIns="94859" anchor="b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/>
              <a:pPr>
                <a:buClr>
                  <a:srgbClr val="000000"/>
                </a:buClr>
              </a:pPr>
              <a:t>20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0106cb428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6213138" y="5930900"/>
            <a:ext cx="39528751" cy="29646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40106cb428_0_142:notes"/>
          <p:cNvSpPr txBox="1">
            <a:spLocks noGrp="1"/>
          </p:cNvSpPr>
          <p:nvPr>
            <p:ph type="body" idx="1"/>
          </p:nvPr>
        </p:nvSpPr>
        <p:spPr>
          <a:xfrm>
            <a:off x="710248" y="37553900"/>
            <a:ext cx="5681980" cy="35577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9770" tIns="189770" rIns="189770" bIns="189770" anchor="ctr" anchorCtr="0">
            <a:noAutofit/>
          </a:bodyPr>
          <a:lstStyle/>
          <a:p>
            <a:endParaRPr/>
          </a:p>
        </p:txBody>
      </p:sp>
      <p:sp>
        <p:nvSpPr>
          <p:cNvPr id="192" name="Google Shape;192;g40106cb428_0_142:notes"/>
          <p:cNvSpPr txBox="1">
            <a:spLocks noGrp="1"/>
          </p:cNvSpPr>
          <p:nvPr>
            <p:ph type="sldNum" idx="12"/>
          </p:nvPr>
        </p:nvSpPr>
        <p:spPr>
          <a:xfrm>
            <a:off x="4023093" y="75094079"/>
            <a:ext cx="3077739" cy="3953042"/>
          </a:xfrm>
          <a:prstGeom prst="rect">
            <a:avLst/>
          </a:prstGeom>
        </p:spPr>
        <p:txBody>
          <a:bodyPr spcFirstLastPara="1" wrap="square" lIns="189770" tIns="94859" rIns="189770" bIns="94859" anchor="b" anchorCtr="0">
            <a:noAutofit/>
          </a:bodyPr>
          <a:lstStyle/>
          <a:p>
            <a:pPr>
              <a:buClr>
                <a:srgbClr val="000000"/>
              </a:buClr>
            </a:pPr>
            <a:fld id="{00000000-1234-1234-1234-123412341234}" type="slidenum">
              <a:rPr lang="en-US"/>
              <a:pPr>
                <a:buClr>
                  <a:srgbClr val="000000"/>
                </a:buClr>
              </a:p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237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152400" y="1524000"/>
            <a:ext cx="88392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6"/>
          <p:cNvSpPr txBox="1"/>
          <p:nvPr/>
        </p:nvSpPr>
        <p:spPr>
          <a:xfrm>
            <a:off x="6800850" y="6400800"/>
            <a:ext cx="2229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0" i="0" u="none" strike="noStrike" cap="none">
              <a:solidFill>
                <a:srgbClr val="8A8A8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6967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Only">
  <p:cSld name="Section 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9144000" cy="2210100"/>
          </a:xfrm>
          <a:prstGeom prst="rect">
            <a:avLst/>
          </a:prstGeom>
          <a:solidFill>
            <a:schemeClr val="lt1">
              <a:alpha val="498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556784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buNone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0B54E6-1105-4DD2-A11C-CD34D84E9A98}" type="datetimeFigureOut">
              <a:rPr lang="en-US" smtClean="0"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F8586A-24BC-43B6-B869-3336B6184C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ichland.k12.la.us/schools/se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Welcome To Start Elementary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84622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Start Small, Dream Big: </a:t>
            </a:r>
          </a:p>
          <a:p>
            <a:pPr algn="ctr"/>
            <a:r>
              <a:rPr lang="en-US" sz="2400" dirty="0"/>
              <a:t>Owls Soaring Toward Excellence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79ED62-76A7-46D7-9FF1-A2D1E1E81E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576" y="1676400"/>
            <a:ext cx="3901448" cy="390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88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503238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First Day of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7467600" cy="48737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4000" dirty="0">
                <a:solidFill>
                  <a:schemeClr val="tx2"/>
                </a:solidFill>
              </a:rPr>
              <a:t>Parents will not be allowed to walk their children to the classroom on the first day of school.</a:t>
            </a:r>
          </a:p>
          <a:p>
            <a:pPr lvl="1"/>
            <a:r>
              <a:rPr lang="en-US" sz="4000" dirty="0">
                <a:solidFill>
                  <a:schemeClr val="tx2"/>
                </a:solidFill>
              </a:rPr>
              <a:t>Don’t worry, we will get all bus riders and car riders to their homeroom classes. </a:t>
            </a:r>
          </a:p>
          <a:p>
            <a:pPr lvl="1"/>
            <a:r>
              <a:rPr lang="en-US" sz="4000" dirty="0">
                <a:solidFill>
                  <a:schemeClr val="tx2"/>
                </a:solidFill>
              </a:rPr>
              <a:t>Our teachers and staff will be on duty all throughout the campus during the whole first week directing students where to go.</a:t>
            </a:r>
          </a:p>
          <a:p>
            <a:pPr lvl="1"/>
            <a:endParaRPr lang="en-US" sz="4000" dirty="0">
              <a:solidFill>
                <a:schemeClr val="tx2"/>
              </a:solidFill>
            </a:endParaRPr>
          </a:p>
          <a:p>
            <a:pPr lvl="0"/>
            <a:r>
              <a:rPr lang="en-US" sz="4000" dirty="0">
                <a:solidFill>
                  <a:schemeClr val="tx2"/>
                </a:solidFill>
              </a:rPr>
              <a:t>PreK-2nd students will be given a backpack tag indicating their bus driver and number. Please do not remove these. If there is a change during the year, please let your child’s teacher know.</a:t>
            </a:r>
            <a:endParaRPr lang="en-US" sz="4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68844B-0008-40BF-A3EB-45997FF48E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783" y="5637276"/>
            <a:ext cx="2154434" cy="106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5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077200" cy="4495800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3200" dirty="0">
                <a:solidFill>
                  <a:schemeClr val="tx2"/>
                </a:solidFill>
                <a:cs typeface="Arial" pitchFamily="34" charset="0"/>
              </a:rPr>
              <a:t>The goal of Title 1 is to provide a higher quality of education provided for every child.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200" dirty="0">
              <a:solidFill>
                <a:schemeClr val="tx2"/>
              </a:solidFill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3200" dirty="0">
                <a:solidFill>
                  <a:schemeClr val="tx2"/>
                </a:solidFill>
                <a:cs typeface="Arial" pitchFamily="34" charset="0"/>
              </a:rPr>
              <a:t>Receive Federal Funds ESSA (Every Student Succeeds Act)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  <a:defRPr/>
            </a:pPr>
            <a:r>
              <a:rPr lang="en-US" sz="2900" dirty="0">
                <a:solidFill>
                  <a:schemeClr val="tx2"/>
                </a:solidFill>
                <a:cs typeface="Arial" pitchFamily="34" charset="0"/>
              </a:rPr>
              <a:t>JCALL System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  <a:defRPr/>
            </a:pPr>
            <a:r>
              <a:rPr lang="en-US" sz="2900" dirty="0">
                <a:solidFill>
                  <a:schemeClr val="tx2"/>
                </a:solidFill>
                <a:cs typeface="Arial" pitchFamily="34" charset="0"/>
              </a:rPr>
              <a:t>We Both Read Books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  <a:defRPr/>
            </a:pPr>
            <a:r>
              <a:rPr lang="en-US" sz="2900" dirty="0">
                <a:solidFill>
                  <a:schemeClr val="tx2"/>
                </a:solidFill>
                <a:cs typeface="Arial" pitchFamily="34" charset="0"/>
              </a:rPr>
              <a:t>iPads, 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  <a:defRPr/>
            </a:pPr>
            <a:r>
              <a:rPr lang="en-US" sz="2900" dirty="0">
                <a:solidFill>
                  <a:schemeClr val="tx2"/>
                </a:solidFill>
                <a:cs typeface="Arial" pitchFamily="34" charset="0"/>
              </a:rPr>
              <a:t>Amira</a:t>
            </a:r>
          </a:p>
          <a:p>
            <a:pPr lvl="1">
              <a:spcBef>
                <a:spcPts val="0"/>
              </a:spcBef>
              <a:buFont typeface="Courier New" pitchFamily="49" charset="0"/>
              <a:buChar char="o"/>
              <a:defRPr/>
            </a:pPr>
            <a:r>
              <a:rPr lang="en-US" sz="2900" dirty="0">
                <a:solidFill>
                  <a:schemeClr val="tx2"/>
                </a:solidFill>
                <a:cs typeface="Arial" pitchFamily="34" charset="0"/>
              </a:rPr>
              <a:t>Lumos Learning and Study Island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F674E3-D472-46C9-8D4E-6D934EC74A6C}"/>
              </a:ext>
            </a:extLst>
          </p:cNvPr>
          <p:cNvSpPr txBox="1">
            <a:spLocks/>
          </p:cNvSpPr>
          <p:nvPr/>
        </p:nvSpPr>
        <p:spPr>
          <a:xfrm>
            <a:off x="838200" y="1066800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/>
              <a:t>Title I School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F6E262-4297-4C80-97E9-A80C3A59B8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438" y="35511"/>
            <a:ext cx="3627124" cy="132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75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176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Title I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544762"/>
            <a:ext cx="7924800" cy="48737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600" dirty="0">
                <a:solidFill>
                  <a:schemeClr val="tx2"/>
                </a:solidFill>
                <a:cs typeface="Arial" pitchFamily="34" charset="0"/>
              </a:rPr>
              <a:t>Parents Right to Know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800" dirty="0">
              <a:solidFill>
                <a:schemeClr val="tx2"/>
              </a:solidFill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solidFill>
                  <a:schemeClr val="tx2"/>
                </a:solidFill>
                <a:cs typeface="Arial" pitchFamily="34" charset="0"/>
              </a:rPr>
              <a:t>Certification of your child’s teacher</a:t>
            </a: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solidFill>
                  <a:schemeClr val="tx2"/>
                </a:solidFill>
                <a:cs typeface="Arial" pitchFamily="34" charset="0"/>
              </a:rPr>
              <a:t>Title 1 Parent Meetings</a:t>
            </a:r>
          </a:p>
          <a:p>
            <a:pPr lvl="1">
              <a:spcBef>
                <a:spcPts val="0"/>
              </a:spcBef>
              <a:defRPr/>
            </a:pPr>
            <a:r>
              <a:rPr lang="en-US" sz="2500" dirty="0">
                <a:solidFill>
                  <a:schemeClr val="tx2"/>
                </a:solidFill>
              </a:rPr>
              <a:t>Family Engagement Breakfasts</a:t>
            </a:r>
          </a:p>
          <a:p>
            <a:pPr lvl="2">
              <a:spcBef>
                <a:spcPts val="0"/>
              </a:spcBef>
              <a:defRPr/>
            </a:pPr>
            <a:r>
              <a:rPr lang="en-US" sz="2200" dirty="0">
                <a:solidFill>
                  <a:schemeClr val="tx2"/>
                </a:solidFill>
              </a:rPr>
              <a:t>3 per semester</a:t>
            </a:r>
          </a:p>
          <a:p>
            <a:pPr>
              <a:spcBef>
                <a:spcPts val="0"/>
              </a:spcBef>
              <a:defRPr/>
            </a:pPr>
            <a:r>
              <a:rPr lang="en-US" sz="2800" dirty="0">
                <a:solidFill>
                  <a:schemeClr val="tx2"/>
                </a:solidFill>
              </a:rPr>
              <a:t>Parent Compact</a:t>
            </a:r>
          </a:p>
          <a:p>
            <a:pPr lvl="1">
              <a:spcBef>
                <a:spcPts val="0"/>
              </a:spcBef>
              <a:defRPr/>
            </a:pPr>
            <a:r>
              <a:rPr lang="en-US" sz="2500" dirty="0">
                <a:solidFill>
                  <a:schemeClr val="tx2"/>
                </a:solidFill>
              </a:rPr>
              <a:t>Included in the back of the student handbook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8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8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8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800" dirty="0"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27350E-804F-4C20-B725-9F62A6EF30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76" y="228600"/>
            <a:ext cx="3901448" cy="142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01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Curricula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ELA- English Language Arts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K-2</a:t>
            </a:r>
            <a:r>
              <a:rPr lang="en-US" sz="2400" baseline="30000" dirty="0">
                <a:solidFill>
                  <a:schemeClr val="tx2"/>
                </a:solidFill>
              </a:rPr>
              <a:t>nd</a:t>
            </a:r>
            <a:r>
              <a:rPr lang="en-US" sz="2400" dirty="0">
                <a:solidFill>
                  <a:schemeClr val="tx2"/>
                </a:solidFill>
              </a:rPr>
              <a:t> CKLA and </a:t>
            </a:r>
            <a:r>
              <a:rPr lang="en-US" sz="2400" dirty="0" err="1">
                <a:solidFill>
                  <a:schemeClr val="tx2"/>
                </a:solidFill>
              </a:rPr>
              <a:t>Heggerty</a:t>
            </a:r>
            <a:endParaRPr lang="en-US" sz="2400" dirty="0">
              <a:solidFill>
                <a:schemeClr val="tx2"/>
              </a:solidFill>
            </a:endParaRP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3-5 CKLA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6-8 HMH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Math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Eureka Math K-8</a:t>
            </a:r>
          </a:p>
          <a:p>
            <a:r>
              <a:rPr lang="en-US" sz="3500" b="1" dirty="0">
                <a:solidFill>
                  <a:schemeClr val="tx2"/>
                </a:solidFill>
              </a:rPr>
              <a:t>Social Studies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Bayou Bridges</a:t>
            </a:r>
          </a:p>
          <a:p>
            <a:r>
              <a:rPr lang="en-US" sz="3500" b="1" dirty="0">
                <a:solidFill>
                  <a:schemeClr val="tx2"/>
                </a:solidFill>
              </a:rPr>
              <a:t>Science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Amplify K-8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70910B-ADFB-420F-8083-839AF16D62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295400"/>
            <a:ext cx="168246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74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/>
              <a:t>Programs and Clubs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198"/>
            <a:ext cx="7467600" cy="4873752"/>
          </a:xfrm>
        </p:spPr>
        <p:txBody>
          <a:bodyPr>
            <a:normAutofit/>
          </a:bodyPr>
          <a:lstStyle/>
          <a:p>
            <a:pPr lvl="1"/>
            <a:r>
              <a:rPr lang="en-US" sz="3200" dirty="0">
                <a:solidFill>
                  <a:schemeClr val="tx2"/>
                </a:solidFill>
              </a:rPr>
              <a:t>Mrs. Toney and Ms. </a:t>
            </a:r>
            <a:r>
              <a:rPr lang="en-US" sz="3200" dirty="0" err="1">
                <a:solidFill>
                  <a:schemeClr val="tx2"/>
                </a:solidFill>
              </a:rPr>
              <a:t>Ceney</a:t>
            </a:r>
            <a:r>
              <a:rPr lang="en-US" sz="3200" dirty="0">
                <a:solidFill>
                  <a:schemeClr val="tx2"/>
                </a:solidFill>
              </a:rPr>
              <a:t> - 4-H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BETA- Mrs. Monnin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Robotics – Jeremy Crow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3</a:t>
            </a:r>
            <a:r>
              <a:rPr lang="en-US" sz="3200" baseline="30000" dirty="0">
                <a:solidFill>
                  <a:schemeClr val="tx2"/>
                </a:solidFill>
              </a:rPr>
              <a:t>rd</a:t>
            </a:r>
            <a:r>
              <a:rPr lang="en-US" sz="3200" dirty="0">
                <a:solidFill>
                  <a:schemeClr val="tx2"/>
                </a:solidFill>
              </a:rPr>
              <a:t> Tuesday of every month is Club Day for 4</a:t>
            </a:r>
            <a:r>
              <a:rPr lang="en-US" sz="3200" baseline="30000" dirty="0">
                <a:solidFill>
                  <a:schemeClr val="tx2"/>
                </a:solidFill>
              </a:rPr>
              <a:t>th</a:t>
            </a:r>
            <a:r>
              <a:rPr lang="en-US" sz="3200" dirty="0">
                <a:solidFill>
                  <a:schemeClr val="tx2"/>
                </a:solidFill>
              </a:rPr>
              <a:t> through 8</a:t>
            </a:r>
            <a:r>
              <a:rPr lang="en-US" sz="3200" baseline="30000" dirty="0">
                <a:solidFill>
                  <a:schemeClr val="tx2"/>
                </a:solidFill>
              </a:rPr>
              <a:t>th</a:t>
            </a:r>
            <a:r>
              <a:rPr lang="en-US" sz="3200" dirty="0">
                <a:solidFill>
                  <a:schemeClr val="tx2"/>
                </a:solidFill>
              </a:rPr>
              <a:t> Graders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EEBBB1-A8D5-41C9-A430-E8084A958F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275" y="4523198"/>
            <a:ext cx="3901448" cy="192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46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Positive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Star Student each 6 weeks</a:t>
            </a:r>
          </a:p>
          <a:p>
            <a:r>
              <a:rPr lang="en-US" sz="3200" dirty="0">
                <a:solidFill>
                  <a:schemeClr val="tx2"/>
                </a:solidFill>
              </a:rPr>
              <a:t>PBIS Reward Points for</a:t>
            </a:r>
          </a:p>
          <a:p>
            <a:pPr lvl="1"/>
            <a:r>
              <a:rPr lang="en-US" sz="2600" dirty="0">
                <a:solidFill>
                  <a:schemeClr val="tx2"/>
                </a:solidFill>
              </a:rPr>
              <a:t>Owl Store</a:t>
            </a:r>
          </a:p>
          <a:p>
            <a:pPr lvl="1"/>
            <a:r>
              <a:rPr lang="en-US" sz="2900" dirty="0">
                <a:solidFill>
                  <a:schemeClr val="tx2"/>
                </a:solidFill>
              </a:rPr>
              <a:t>Field Trips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Fun Days/Events</a:t>
            </a:r>
          </a:p>
          <a:p>
            <a:r>
              <a:rPr lang="en-US" sz="3200" dirty="0">
                <a:solidFill>
                  <a:schemeClr val="tx2"/>
                </a:solidFill>
              </a:rPr>
              <a:t>AR and </a:t>
            </a:r>
            <a:r>
              <a:rPr lang="en-US" sz="3200" dirty="0" err="1">
                <a:solidFill>
                  <a:schemeClr val="tx2"/>
                </a:solidFill>
              </a:rPr>
              <a:t>Zearn</a:t>
            </a:r>
            <a:r>
              <a:rPr lang="en-US" sz="3200" dirty="0">
                <a:solidFill>
                  <a:schemeClr val="tx2"/>
                </a:solidFill>
              </a:rPr>
              <a:t> Reward events, prizes, and field trips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F52BE-E6DF-41A9-92BC-394D18CBF8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828800"/>
            <a:ext cx="168246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39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746550" y="1828800"/>
            <a:ext cx="7650900" cy="472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3810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2"/>
                </a:solidFill>
                <a:latin typeface="Century Schoolbook" panose="02040604050505020304" pitchFamily="18" charset="0"/>
              </a:rPr>
              <a:t>Here at Start Elementary School our students are just as capable as any students across the US. </a:t>
            </a:r>
            <a:br>
              <a:rPr lang="en-US" sz="2800" dirty="0">
                <a:solidFill>
                  <a:schemeClr val="tx2"/>
                </a:solidFill>
                <a:latin typeface="Century Schoolbook" panose="02040604050505020304" pitchFamily="18" charset="0"/>
              </a:rPr>
            </a:br>
            <a:br>
              <a:rPr lang="en-US" sz="2800" dirty="0">
                <a:solidFill>
                  <a:schemeClr val="tx2"/>
                </a:solidFill>
                <a:latin typeface="Century Schoolbook" panose="02040604050505020304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Century Schoolbook" panose="02040604050505020304" pitchFamily="18" charset="0"/>
              </a:rPr>
              <a:t>Every day, we are committed to ensuring that our students have the opportunity to grow and thrive so they can reach their potential. </a:t>
            </a:r>
            <a:br>
              <a:rPr lang="en-US" sz="2800" dirty="0">
                <a:solidFill>
                  <a:schemeClr val="tx2"/>
                </a:solidFill>
                <a:latin typeface="Century Schoolbook" panose="02040604050505020304" pitchFamily="18" charset="0"/>
              </a:rPr>
            </a:br>
            <a:br>
              <a:rPr lang="en-US" sz="2800" dirty="0">
                <a:solidFill>
                  <a:schemeClr val="tx2"/>
                </a:solidFill>
                <a:latin typeface="Century Schoolbook" panose="02040604050505020304" pitchFamily="18" charset="0"/>
              </a:rPr>
            </a:br>
            <a:r>
              <a:rPr lang="en-US" sz="2800" dirty="0">
                <a:solidFill>
                  <a:schemeClr val="tx2"/>
                </a:solidFill>
                <a:latin typeface="Century Schoolbook" panose="02040604050505020304" pitchFamily="18" charset="0"/>
              </a:rPr>
              <a:t>To do this, we need a plan in place to ensure every teacher is prepared to provide every student what they need to be successful. </a:t>
            </a:r>
            <a:br>
              <a:rPr lang="en-US" dirty="0">
                <a:latin typeface="Century Schoolbook" panose="02040604050505020304" pitchFamily="18" charset="0"/>
              </a:rPr>
            </a:br>
            <a:endParaRPr dirty="0">
              <a:latin typeface="Century Schoolbook" panose="02040604050505020304" pitchFamily="18" charset="0"/>
            </a:endParaRPr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idx="4294967295"/>
          </p:nvPr>
        </p:nvSpPr>
        <p:spPr>
          <a:xfrm>
            <a:off x="310895" y="533400"/>
            <a:ext cx="8610700" cy="114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750"/>
              </a:spcBef>
            </a:pPr>
            <a:r>
              <a:rPr lang="en-US" sz="4800" dirty="0"/>
              <a:t>Commitment to Our Students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75" name="Google Shape;75;p13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96CAEE-4C35-4415-AC46-EB38E3DBBB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538" y="1525451"/>
            <a:ext cx="1264924" cy="46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391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>
            <a:spLocks noGrp="1"/>
          </p:cNvSpPr>
          <p:nvPr>
            <p:ph type="title"/>
          </p:nvPr>
        </p:nvSpPr>
        <p:spPr>
          <a:xfrm>
            <a:off x="473846" y="1143000"/>
            <a:ext cx="8153400" cy="190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4800" dirty="0">
                <a:latin typeface="+mj-lt"/>
              </a:rPr>
              <a:t>School Improvement Plan</a:t>
            </a:r>
            <a:br>
              <a:rPr lang="en-US" sz="4800" dirty="0">
                <a:latin typeface="+mj-lt"/>
              </a:rPr>
            </a:br>
            <a:br>
              <a:rPr lang="en-US" sz="4800" dirty="0">
                <a:latin typeface="+mj-lt"/>
              </a:rPr>
            </a:br>
            <a:r>
              <a:rPr lang="en-US" sz="3600" dirty="0">
                <a:latin typeface="+mn-lt"/>
              </a:rPr>
              <a:t>Our goal is to keep you informed, today and throughout the year, on the implementation of our improvement plan.</a:t>
            </a:r>
            <a:endParaRPr sz="3600" dirty="0">
              <a:latin typeface="+mn-lt"/>
            </a:endParaRPr>
          </a:p>
        </p:txBody>
      </p:sp>
      <p:sp>
        <p:nvSpPr>
          <p:cNvPr id="4" name="Google Shape;91;p15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r>
              <a:rPr lang="en-US" sz="900" dirty="0"/>
              <a:t>15</a:t>
            </a:r>
            <a:endParaRPr sz="9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82F9DF-D4AD-47EC-8D3A-0767A13DC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121" y="4267200"/>
            <a:ext cx="3563758" cy="130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04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223C-3BB3-4DCF-AD97-F06F9841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498" y="317677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Richland Parish’s Framework for Effective Instruction Goals</a:t>
            </a:r>
          </a:p>
        </p:txBody>
      </p:sp>
      <p:pic>
        <p:nvPicPr>
          <p:cNvPr id="1026" name="Picture 2" descr="https://lh7-rt.googleusercontent.com/slidesz/AGV_vUezsf5nSFmnKKqEpVx0YrLMft6E0HXx3zi9gE0V2edkQXBL8UwcElYutidJWKUiowS9rX-XdGjHVgEWWEKGG7S4_3LyNX4AhkxhaAHcV5z526jfEaw8Lz3zioN5Ox8otrX6tq8wpVk7_GyWmu_o_3KXkro_UhiQKZEeSHzEzAyZ=s2048?key=2TEggp0J-I-MUgB2Ym-YoA">
            <a:extLst>
              <a:ext uri="{FF2B5EF4-FFF2-40B4-BE49-F238E27FC236}">
                <a16:creationId xmlns:a16="http://schemas.microsoft.com/office/drawing/2014/main" id="{54D667A1-C75F-4899-878C-AC78B35453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60677"/>
            <a:ext cx="4097337" cy="530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919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/>
          <p:nvPr/>
        </p:nvSpPr>
        <p:spPr>
          <a:xfrm>
            <a:off x="190350" y="2260500"/>
            <a:ext cx="864885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"/>
              <a:buFont typeface="Calibri"/>
              <a:buNone/>
            </a:pPr>
            <a:r>
              <a:rPr lang="en-US" sz="3000" dirty="0">
                <a:solidFill>
                  <a:schemeClr val="tx2"/>
                </a:solidFill>
                <a:latin typeface="Century Schoolbook" panose="02040604050505020304" pitchFamily="18" charset="0"/>
                <a:ea typeface="Calibri"/>
                <a:cs typeface="Calibri"/>
                <a:sym typeface="Calibri"/>
              </a:rPr>
              <a:t>Given the data we collected at the end of the 23-24 school year, Start Elementary </a:t>
            </a:r>
            <a:r>
              <a:rPr lang="en-US" sz="3000" b="0" i="0" u="none" strike="noStrike" cap="none" dirty="0">
                <a:solidFill>
                  <a:schemeClr val="tx2"/>
                </a:solidFill>
                <a:latin typeface="Century Schoolbook" panose="02040604050505020304" pitchFamily="18" charset="0"/>
                <a:ea typeface="Calibri"/>
                <a:cs typeface="Calibri"/>
                <a:sym typeface="Calibri"/>
              </a:rPr>
              <a:t>is focused on the following priorities.</a:t>
            </a:r>
            <a:endParaRPr lang="en-US" sz="3000" dirty="0">
              <a:solidFill>
                <a:schemeClr val="tx2"/>
              </a:solidFill>
              <a:latin typeface="Century Schoolbook" panose="02040604050505020304" pitchFamily="18" charset="0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"/>
              <a:buFont typeface="Calibri"/>
              <a:buNone/>
            </a:pPr>
            <a:endParaRPr lang="en-US" sz="3000" dirty="0">
              <a:solidFill>
                <a:schemeClr val="tx2"/>
              </a:solidFill>
              <a:latin typeface="Century Schoolbook" panose="02040604050505020304" pitchFamily="18" charset="0"/>
              <a:ea typeface="Calibri"/>
              <a:cs typeface="Calibri"/>
              <a:sym typeface="Calibri"/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All students, K-8, will receive effective instruction and consistent practice in math and ELA reading and writing. 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By reaching this goal: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30 SES 4th through 8th grade students will move from achieving Approaching Basic to Basic on the LEAP test.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By May 2025, 58% of K-8 students will be on or above reading level, as measured by the EOY DIBELS Literacy Screener.</a:t>
            </a:r>
          </a:p>
          <a:p>
            <a:endParaRPr lang="en-US" sz="3200" dirty="0"/>
          </a:p>
          <a:p>
            <a:br>
              <a:rPr lang="en-US" sz="3200" dirty="0"/>
            </a:br>
            <a:endParaRPr lang="en-US" sz="3000" dirty="0">
              <a:latin typeface="Century Schoolbook" panose="02040604050505020304" pitchFamily="18" charset="0"/>
              <a:ea typeface="Calibri"/>
              <a:cs typeface="Calibri"/>
              <a:sym typeface="Calibri"/>
            </a:endParaRPr>
          </a:p>
          <a:p>
            <a:pPr marL="342900" lvl="0" indent="-342900">
              <a:buClr>
                <a:srgbClr val="FF0000"/>
              </a:buClr>
              <a:buSzPct val="100000"/>
              <a:buFont typeface="Wingdings" panose="05000000000000000000" pitchFamily="2" charset="2"/>
              <a:buChar char="ü"/>
            </a:pPr>
            <a:endParaRPr lang="en-US" sz="1900" dirty="0">
              <a:latin typeface="Century Schoolbook" panose="02040604050505020304" pitchFamily="18" charset="0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"/>
              <a:buFont typeface="Calibri"/>
              <a:buAutoNum type="arabicPeriod"/>
            </a:pP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3"/>
          <p:cNvSpPr txBox="1">
            <a:spLocks noGrp="1"/>
          </p:cNvSpPr>
          <p:nvPr>
            <p:ph type="title" idx="4294967295"/>
          </p:nvPr>
        </p:nvSpPr>
        <p:spPr>
          <a:xfrm>
            <a:off x="-57225" y="457200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latin typeface="Century Schoolbook" panose="02040604050505020304" pitchFamily="18" charset="0"/>
                <a:ea typeface="Calibri"/>
                <a:cs typeface="Calibri"/>
                <a:sym typeface="Calibri"/>
              </a:rPr>
              <a:t>2023-2024 School Improvement Goals and Priorities</a:t>
            </a:r>
            <a:endParaRPr sz="4800" dirty="0">
              <a:latin typeface="Century Schoolbook" panose="02040604050505020304" pitchFamily="18" charset="0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849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Celebrations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161" y="1524000"/>
            <a:ext cx="7936240" cy="4873752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/>
              <a:t>New faculty</a:t>
            </a:r>
          </a:p>
          <a:p>
            <a:pPr lvl="1"/>
            <a:r>
              <a:rPr lang="en-US" sz="2600" dirty="0"/>
              <a:t>Caitlyn Arnold (K-3 Science)</a:t>
            </a:r>
          </a:p>
          <a:p>
            <a:pPr lvl="1"/>
            <a:r>
              <a:rPr lang="en-US" sz="2600" dirty="0"/>
              <a:t>Michaela Humble (3-4 ELA)</a:t>
            </a:r>
          </a:p>
          <a:p>
            <a:pPr lvl="1"/>
            <a:r>
              <a:rPr lang="en-US" sz="2600" dirty="0"/>
              <a:t>Jenna Payne (6-8 ELA Resident)</a:t>
            </a:r>
            <a:endParaRPr lang="en-US" sz="3600" dirty="0"/>
          </a:p>
          <a:p>
            <a:r>
              <a:rPr lang="en-US" sz="3600" dirty="0"/>
              <a:t>Literacy Achievement</a:t>
            </a:r>
          </a:p>
          <a:p>
            <a:r>
              <a:rPr lang="en-US" sz="3600" dirty="0"/>
              <a:t>Campus improvements</a:t>
            </a:r>
          </a:p>
          <a:p>
            <a:r>
              <a:rPr lang="en-US" sz="3600" dirty="0"/>
              <a:t>School Resource Officer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02FEA3-CA51-410A-964C-56901DE464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295400"/>
            <a:ext cx="168246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67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>
            <a:spLocks noGrp="1"/>
          </p:cNvSpPr>
          <p:nvPr>
            <p:ph type="title" idx="4294967295"/>
          </p:nvPr>
        </p:nvSpPr>
        <p:spPr>
          <a:xfrm>
            <a:off x="0" y="-20934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ea typeface="Calibri"/>
                <a:cs typeface="Calibri"/>
                <a:sym typeface="Calibri"/>
              </a:rPr>
              <a:t>Working Together for School Improvement</a:t>
            </a:r>
            <a:endParaRPr sz="4000" dirty="0"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247575" y="1252533"/>
            <a:ext cx="864885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We are committed to providing families with meaningful, two-way communication our plan and your child’s academic progress throughout the year. </a:t>
            </a:r>
            <a:endParaRPr sz="3000" dirty="0">
              <a:solidFill>
                <a:schemeClr val="tx2"/>
              </a:solidFill>
              <a:ea typeface="Calibri"/>
              <a:cs typeface="Calibri"/>
              <a:sym typeface="Calibri"/>
            </a:endParaRPr>
          </a:p>
          <a:p>
            <a:pPr marL="114300" lvl="0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US" sz="3000" b="1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Communicate with us: </a:t>
            </a:r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2800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Contact your child’s teacher with questions about your child’s progress, learning needs, or school events/programs through the weekly folder sent home by K-2 teachers, and 3</a:t>
            </a:r>
            <a:r>
              <a:rPr lang="en-US" sz="2800" baseline="30000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rd</a:t>
            </a:r>
            <a:r>
              <a:rPr lang="en-US" sz="2800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-week progress reports for 3-8 teachers.</a:t>
            </a:r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2800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Download our School App</a:t>
            </a:r>
            <a:endParaRPr sz="2800" dirty="0">
              <a:solidFill>
                <a:schemeClr val="tx2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6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DC4685-EC7E-44C6-9C70-6B68AA61E7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26841"/>
            <a:ext cx="2903224" cy="106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330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>
            <a:spLocks noGrp="1"/>
          </p:cNvSpPr>
          <p:nvPr>
            <p:ph type="title" idx="4294967295"/>
          </p:nvPr>
        </p:nvSpPr>
        <p:spPr>
          <a:xfrm>
            <a:off x="0" y="-20934"/>
            <a:ext cx="9144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ea typeface="Calibri"/>
                <a:cs typeface="Calibri"/>
                <a:sym typeface="Calibri"/>
              </a:rPr>
              <a:t>Working Together for School Improvement</a:t>
            </a:r>
            <a:endParaRPr sz="4800" dirty="0"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247575" y="1295400"/>
            <a:ext cx="864885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We are committed to providing families with meaningful, two-way communication about our plan and your child’s academic progress throughout the year. </a:t>
            </a:r>
            <a:endParaRPr sz="3000" dirty="0">
              <a:solidFill>
                <a:schemeClr val="tx2"/>
              </a:solidFill>
              <a:ea typeface="Calibri"/>
              <a:cs typeface="Calibri"/>
              <a:sym typeface="Calibri"/>
            </a:endParaRPr>
          </a:p>
          <a:p>
            <a:pPr marL="114300" lvl="0" rtl="0">
              <a:spcBef>
                <a:spcPts val="1000"/>
              </a:spcBef>
              <a:spcAft>
                <a:spcPts val="0"/>
              </a:spcAft>
              <a:buSzPts val="1800"/>
            </a:pPr>
            <a:r>
              <a:rPr lang="en-US" sz="3000" b="1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Support learning at home: </a:t>
            </a:r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3000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Join our family breakfasts to learn all about the curriculum and how best to provide support for learning at home. </a:t>
            </a:r>
          </a:p>
          <a:p>
            <a:pPr marL="457200" lvl="0" indent="-342900" rtl="0">
              <a:spcBef>
                <a:spcPts val="100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3000" dirty="0">
                <a:solidFill>
                  <a:schemeClr val="tx2"/>
                </a:solidFill>
                <a:ea typeface="Calibri"/>
                <a:cs typeface="Calibri"/>
                <a:sym typeface="Calibri"/>
              </a:rPr>
              <a:t>Participate in our parent conferences to discuss your child’s progress individually towards meeting their learning goals. </a:t>
            </a:r>
            <a:endParaRPr sz="3000" dirty="0">
              <a:solidFill>
                <a:schemeClr val="tx2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6"/>
          <p:cNvSpPr txBox="1">
            <a:spLocks noGrp="1"/>
          </p:cNvSpPr>
          <p:nvPr>
            <p:ph type="sldNum" idx="12"/>
          </p:nvPr>
        </p:nvSpPr>
        <p:spPr>
          <a:xfrm>
            <a:off x="6800850" y="6400800"/>
            <a:ext cx="2229000" cy="457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Font typeface="Calibri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DC4685-EC7E-44C6-9C70-6B68AA61E7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729329"/>
            <a:ext cx="3169924" cy="115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67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cs typeface="Calibri" panose="020F0502020204030204" pitchFamily="34" charset="0"/>
              </a:rPr>
              <a:t>Staying Connected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6"/>
            <a:r>
              <a:rPr lang="en-US" sz="2400" dirty="0"/>
              <a:t>Office – located at entrance of school</a:t>
            </a:r>
          </a:p>
          <a:p>
            <a:pPr lvl="6"/>
            <a:r>
              <a:rPr lang="en-US" sz="2400" dirty="0"/>
              <a:t>School website- </a:t>
            </a:r>
            <a:r>
              <a:rPr lang="en-US" sz="2400" u="sng" dirty="0">
                <a:hlinkClick r:id="rId2"/>
              </a:rPr>
              <a:t>www.richland.k12.la.us/schools/ses/</a:t>
            </a:r>
            <a:endParaRPr lang="en-US" sz="2400" dirty="0"/>
          </a:p>
          <a:p>
            <a:pPr lvl="6"/>
            <a:r>
              <a:rPr lang="en-US" sz="2400" dirty="0"/>
              <a:t>Weekly Folders</a:t>
            </a:r>
          </a:p>
          <a:p>
            <a:pPr lvl="6"/>
            <a:r>
              <a:rPr lang="en-US" sz="2400" dirty="0"/>
              <a:t>Parent Teacher Conferences</a:t>
            </a:r>
          </a:p>
          <a:p>
            <a:pPr lvl="6"/>
            <a:r>
              <a:rPr lang="en-US" sz="2400" dirty="0"/>
              <a:t>Marquee Sign</a:t>
            </a:r>
          </a:p>
          <a:p>
            <a:pPr lvl="6"/>
            <a:r>
              <a:rPr lang="en-US" sz="2400" dirty="0"/>
              <a:t>Phone Messenger</a:t>
            </a:r>
          </a:p>
          <a:p>
            <a:pPr lvl="6"/>
            <a:r>
              <a:rPr lang="en-US" sz="2400" dirty="0"/>
              <a:t>Family Breakfasts </a:t>
            </a:r>
          </a:p>
          <a:p>
            <a:pPr lvl="6"/>
            <a:r>
              <a:rPr lang="en-US" sz="2400" dirty="0"/>
              <a:t>Start Elementary School Facebook page</a:t>
            </a:r>
          </a:p>
          <a:p>
            <a:pPr lvl="6"/>
            <a:r>
              <a:rPr lang="en-US" sz="2400" dirty="0"/>
              <a:t>School Information App</a:t>
            </a:r>
          </a:p>
          <a:p>
            <a:pPr lvl="8"/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668078-B7B2-438E-8ED6-0C69D284A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7400"/>
            <a:ext cx="168246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04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9EC29-52FB-46D1-BE00-46B7D5B98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cs typeface="Calibri" panose="020F0502020204030204" pitchFamily="34" charset="0"/>
              </a:rPr>
              <a:t>Student Handbook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EF7B-B6DF-4903-AD6D-BF80D77EC5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Please review the Student Handbook found on our website under the School Information tab.</a:t>
            </a:r>
          </a:p>
          <a:p>
            <a:r>
              <a:rPr lang="en-US" sz="3200" dirty="0">
                <a:solidFill>
                  <a:schemeClr val="tx2"/>
                </a:solidFill>
              </a:rPr>
              <a:t>Our Student Handbook is also available on our school app</a:t>
            </a:r>
          </a:p>
        </p:txBody>
      </p:sp>
    </p:spTree>
    <p:extLst>
      <p:ext uri="{BB962C8B-B14F-4D97-AF65-F5344CB8AC3E}">
        <p14:creationId xmlns:p14="http://schemas.microsoft.com/office/powerpoint/2010/main" val="224830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School Wide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</a:t>
            </a:r>
            <a:r>
              <a:rPr lang="en-US" sz="2800" dirty="0"/>
              <a:t>nly Positive Attitudes Allowed</a:t>
            </a:r>
          </a:p>
          <a:p>
            <a:r>
              <a:rPr lang="en-US" sz="2800" b="1" dirty="0"/>
              <a:t>W</a:t>
            </a:r>
            <a:r>
              <a:rPr lang="en-US" sz="2800" dirty="0"/>
              <a:t>ork and Move Quietly</a:t>
            </a:r>
          </a:p>
          <a:p>
            <a:r>
              <a:rPr lang="en-US" sz="2800" b="1" dirty="0"/>
              <a:t>L</a:t>
            </a:r>
            <a:r>
              <a:rPr lang="en-US" sz="2800" dirty="0"/>
              <a:t>ets Keep Hands, Feet and Objects to Oneself</a:t>
            </a:r>
          </a:p>
          <a:p>
            <a:r>
              <a:rPr lang="en-US" sz="2800" b="1" dirty="0"/>
              <a:t>S</a:t>
            </a:r>
            <a:r>
              <a:rPr lang="en-US" sz="2800" dirty="0"/>
              <a:t>how Respect to Everyone at ALL Times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72CCD6-5251-4773-8503-7EE178A5BC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294630"/>
            <a:ext cx="3901448" cy="192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66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60353"/>
            <a:ext cx="90678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Morning Arrival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164302"/>
            <a:ext cx="7467600" cy="4873752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Please use the designated car drop off area in the rear of the school by the new gym. </a:t>
            </a:r>
            <a:r>
              <a:rPr lang="en-US" b="1" i="1" u="sng" dirty="0"/>
              <a:t>No child should be dropped off in front of the school. </a:t>
            </a:r>
            <a:r>
              <a:rPr lang="en-US" dirty="0"/>
              <a:t>Car drop off begins at 7:15 and ends at 7:35.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Breakfast is served from 7:15-7:30 in the cafeteria. </a:t>
            </a:r>
            <a:r>
              <a:rPr lang="en-US" b="1" dirty="0"/>
              <a:t>Students who are not eating breakfast go directly to the auditorium. </a:t>
            </a:r>
            <a:r>
              <a:rPr lang="en-US" dirty="0"/>
              <a:t>Students will also have the opportunity to eat grab-and-go breakfast once in the classroom.</a:t>
            </a:r>
            <a:endParaRPr lang="en-US" b="1" dirty="0"/>
          </a:p>
          <a:p>
            <a:pPr marL="0" lvl="0" indent="0">
              <a:buNone/>
            </a:pP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1D8767-14B1-411A-96CC-1B733F0A1B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877" y="2743200"/>
            <a:ext cx="126184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4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B38E3B-28B7-4D73-834A-C6D41AB33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8610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2700" dirty="0">
                <a:latin typeface="+mn-lt"/>
              </a:rPr>
              <a:t>Bus students will be dismissed at </a:t>
            </a:r>
            <a:r>
              <a:rPr lang="en-US" sz="2700" b="1" dirty="0">
                <a:latin typeface="+mn-lt"/>
              </a:rPr>
              <a:t>3:10.</a:t>
            </a:r>
          </a:p>
          <a:p>
            <a:pPr marL="114300" indent="0">
              <a:buNone/>
            </a:pPr>
            <a:r>
              <a:rPr lang="en-US" sz="2700" b="1" dirty="0">
                <a:latin typeface="+mn-lt"/>
              </a:rPr>
              <a:t> </a:t>
            </a:r>
          </a:p>
          <a:p>
            <a:r>
              <a:rPr lang="en-US" sz="2700" dirty="0">
                <a:latin typeface="+mn-lt"/>
              </a:rPr>
              <a:t>Please do not check students out before </a:t>
            </a:r>
            <a:r>
              <a:rPr lang="en-US" sz="2700" b="1" dirty="0">
                <a:latin typeface="+mn-lt"/>
              </a:rPr>
              <a:t>3:10. </a:t>
            </a:r>
            <a:r>
              <a:rPr lang="en-US" sz="2700" dirty="0">
                <a:latin typeface="+mn-lt"/>
              </a:rPr>
              <a:t>This affects total instructional minutes required by the state for promotion to the next grade. </a:t>
            </a:r>
          </a:p>
          <a:p>
            <a:pPr marL="114300" indent="0">
              <a:buNone/>
            </a:pPr>
            <a:endParaRPr lang="en-US" sz="2700" dirty="0">
              <a:latin typeface="+mn-lt"/>
            </a:endParaRPr>
          </a:p>
          <a:p>
            <a:r>
              <a:rPr lang="en-US" sz="2700" dirty="0">
                <a:latin typeface="+mn-lt"/>
              </a:rPr>
              <a:t>Students should not be checked out after </a:t>
            </a:r>
            <a:r>
              <a:rPr lang="en-US" sz="2700" b="1" dirty="0">
                <a:latin typeface="+mn-lt"/>
              </a:rPr>
              <a:t>2:30 p.m. </a:t>
            </a:r>
            <a:r>
              <a:rPr lang="en-US" sz="2700" dirty="0">
                <a:latin typeface="+mn-lt"/>
              </a:rPr>
              <a:t>If a child has an appointment please check them out before this time.</a:t>
            </a:r>
          </a:p>
          <a:p>
            <a:endParaRPr lang="en-US" sz="2700" dirty="0">
              <a:latin typeface="+mn-lt"/>
            </a:endParaRPr>
          </a:p>
          <a:p>
            <a:r>
              <a:rPr lang="en-US" sz="2700" dirty="0">
                <a:latin typeface="+mn-lt"/>
              </a:rPr>
              <a:t>Afternoon car/bus changes cannot be made after </a:t>
            </a:r>
            <a:r>
              <a:rPr lang="en-US" sz="2700" b="1" dirty="0">
                <a:latin typeface="+mn-lt"/>
              </a:rPr>
              <a:t>2:30 p.m</a:t>
            </a:r>
            <a:r>
              <a:rPr lang="en-US" sz="2700" dirty="0">
                <a:latin typeface="+mn-lt"/>
              </a:rPr>
              <a:t>. </a:t>
            </a:r>
          </a:p>
          <a:p>
            <a:pPr marL="114300" indent="0">
              <a:buNone/>
            </a:pPr>
            <a:endParaRPr lang="en-US" sz="2700" dirty="0">
              <a:latin typeface="+mn-lt"/>
            </a:endParaRPr>
          </a:p>
          <a:p>
            <a:r>
              <a:rPr lang="en-US" sz="2700" dirty="0">
                <a:latin typeface="+mn-lt"/>
              </a:rPr>
              <a:t>Parents/guardians must be physically present in the office to check students out.</a:t>
            </a:r>
          </a:p>
          <a:p>
            <a:endParaRPr lang="en-US" sz="2700" dirty="0">
              <a:latin typeface="+mj-lt"/>
            </a:endParaRPr>
          </a:p>
          <a:p>
            <a:pPr marL="11430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7D038ED-5C80-4A58-A325-9C293436211E}"/>
              </a:ext>
            </a:extLst>
          </p:cNvPr>
          <p:cNvSpPr txBox="1">
            <a:spLocks/>
          </p:cNvSpPr>
          <p:nvPr/>
        </p:nvSpPr>
        <p:spPr>
          <a:xfrm>
            <a:off x="838200" y="352148"/>
            <a:ext cx="74676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/>
              <a:t>Afternoon Dismissal</a:t>
            </a:r>
          </a:p>
        </p:txBody>
      </p:sp>
    </p:spTree>
    <p:extLst>
      <p:ext uri="{BB962C8B-B14F-4D97-AF65-F5344CB8AC3E}">
        <p14:creationId xmlns:p14="http://schemas.microsoft.com/office/powerpoint/2010/main" val="321309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FC93-D223-491E-8838-2121FA3F1D53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Parent contact made on 3rd day, 5th day, and 10th day missed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After 10 days unexcused absences the student is considered truant and referred to the truancy officer.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3074" name="Picture 2" descr="https://lh5.googleusercontent.com/2_8Y-MakJ2oNvUYcBbB1XWUjqwPChPLjafwtGLEqJ6H3H-TLwj--QsYYQMi2uXf5MQlPCmmcdJTf_tKb1EJ-uswUV1eL0BrDTEF0hI5TKn4PW-Db-2PdHjbsjsrbXVG3teBHAqKfqCXN2ojpJ5tsJ1f6zUiTzFdR">
            <a:extLst>
              <a:ext uri="{FF2B5EF4-FFF2-40B4-BE49-F238E27FC236}">
                <a16:creationId xmlns:a16="http://schemas.microsoft.com/office/drawing/2014/main" id="{4F9BD6BB-9B5E-4C24-820E-F3CB77B7D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4005974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D77853-AFD8-4B69-A495-4344AD78B02C}"/>
              </a:ext>
            </a:extLst>
          </p:cNvPr>
          <p:cNvSpPr/>
          <p:nvPr/>
        </p:nvSpPr>
        <p:spPr>
          <a:xfrm>
            <a:off x="2079187" y="5334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cap="small" dirty="0">
                <a:solidFill>
                  <a:srgbClr val="575F6D"/>
                </a:solidFill>
                <a:latin typeface="Century Schoolbook" panose="02040604050505020304" pitchFamily="18" charset="0"/>
              </a:rPr>
              <a:t>Attendance</a:t>
            </a:r>
            <a:endParaRPr lang="en-US" sz="4800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FC93-D223-491E-8838-2121FA3F1D53}"/>
              </a:ext>
            </a:extLst>
          </p:cNvPr>
          <p:cNvSpPr txBox="1">
            <a:spLocks/>
          </p:cNvSpPr>
          <p:nvPr/>
        </p:nvSpPr>
        <p:spPr>
          <a:xfrm>
            <a:off x="762000" y="1984248"/>
            <a:ext cx="7467600" cy="48737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000" dirty="0">
                <a:solidFill>
                  <a:schemeClr val="tx2"/>
                </a:solidFill>
              </a:rPr>
              <a:t>Shorts, shirts, and dresses may be worn in all grades and must reach at least two inches above the knee.</a:t>
            </a:r>
          </a:p>
          <a:p>
            <a:pPr lvl="0"/>
            <a:r>
              <a:rPr lang="en-US" sz="3000" dirty="0">
                <a:solidFill>
                  <a:schemeClr val="tx2"/>
                </a:solidFill>
              </a:rPr>
              <a:t>Clothing with holes, rips, or tears may be worn if skin is not exposed.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D77853-AFD8-4B69-A495-4344AD78B02C}"/>
              </a:ext>
            </a:extLst>
          </p:cNvPr>
          <p:cNvSpPr/>
          <p:nvPr/>
        </p:nvSpPr>
        <p:spPr>
          <a:xfrm>
            <a:off x="2057400" y="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cap="small" dirty="0">
                <a:solidFill>
                  <a:srgbClr val="575F6D"/>
                </a:solidFill>
                <a:latin typeface="Century Schoolbook" panose="02040604050505020304" pitchFamily="18" charset="0"/>
              </a:rPr>
              <a:t>Dress Code</a:t>
            </a:r>
            <a:br>
              <a:rPr lang="en-US" sz="4800" cap="small" dirty="0">
                <a:solidFill>
                  <a:srgbClr val="575F6D"/>
                </a:solidFill>
                <a:latin typeface="Century Schoolbook" panose="02040604050505020304" pitchFamily="18" charset="0"/>
              </a:rPr>
            </a:br>
            <a:r>
              <a:rPr lang="en-US" sz="4800" cap="small" dirty="0">
                <a:solidFill>
                  <a:srgbClr val="575F6D"/>
                </a:solidFill>
                <a:latin typeface="Century Schoolbook" panose="02040604050505020304" pitchFamily="18" charset="0"/>
              </a:rPr>
              <a:t>Highlights</a:t>
            </a:r>
            <a:endParaRPr lang="en-US" sz="4800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39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3FC93-D223-491E-8838-2121FA3F1D53}"/>
              </a:ext>
            </a:extLst>
          </p:cNvPr>
          <p:cNvSpPr txBox="1">
            <a:spLocks/>
          </p:cNvSpPr>
          <p:nvPr/>
        </p:nvSpPr>
        <p:spPr>
          <a:xfrm>
            <a:off x="609600" y="1984248"/>
            <a:ext cx="7467600" cy="4873752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000" dirty="0">
                <a:solidFill>
                  <a:schemeClr val="tx2"/>
                </a:solidFill>
              </a:rPr>
              <a:t>Leggings, jeggings, sliders, or similar apparel may only be worn under a regular dress or skirt of appropriate length.</a:t>
            </a:r>
          </a:p>
          <a:p>
            <a:pPr lvl="0"/>
            <a:r>
              <a:rPr lang="en-US" sz="3000" dirty="0">
                <a:solidFill>
                  <a:schemeClr val="tx2"/>
                </a:solidFill>
              </a:rPr>
              <a:t>Sunglasses, hats, bandanas or caps shall not be allowed at school. Hoods shall not be worn inside a building on a school campus.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D77853-AFD8-4B69-A495-4344AD78B02C}"/>
              </a:ext>
            </a:extLst>
          </p:cNvPr>
          <p:cNvSpPr/>
          <p:nvPr/>
        </p:nvSpPr>
        <p:spPr>
          <a:xfrm>
            <a:off x="2057400" y="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cap="small" dirty="0">
                <a:solidFill>
                  <a:srgbClr val="575F6D"/>
                </a:solidFill>
                <a:latin typeface="Century Schoolbook" panose="02040604050505020304" pitchFamily="18" charset="0"/>
              </a:rPr>
              <a:t>Dress Code</a:t>
            </a:r>
            <a:br>
              <a:rPr lang="en-US" sz="4800" cap="small" dirty="0">
                <a:solidFill>
                  <a:srgbClr val="575F6D"/>
                </a:solidFill>
                <a:latin typeface="Century Schoolbook" panose="02040604050505020304" pitchFamily="18" charset="0"/>
              </a:rPr>
            </a:br>
            <a:r>
              <a:rPr lang="en-US" sz="4800" cap="small" dirty="0">
                <a:solidFill>
                  <a:srgbClr val="575F6D"/>
                </a:solidFill>
                <a:latin typeface="Century Schoolbook" panose="02040604050505020304" pitchFamily="18" charset="0"/>
              </a:rPr>
              <a:t>Highlights</a:t>
            </a:r>
            <a:endParaRPr lang="en-US" sz="4800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4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5082C6-820A-43C9-B121-90D8CB2028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79618"/>
              </p:ext>
            </p:extLst>
          </p:nvPr>
        </p:nvGraphicFramePr>
        <p:xfrm>
          <a:off x="76200" y="231648"/>
          <a:ext cx="8686800" cy="6263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342">
                  <a:extLst>
                    <a:ext uri="{9D8B030D-6E8A-4147-A177-3AD203B41FA5}">
                      <a16:colId xmlns:a16="http://schemas.microsoft.com/office/drawing/2014/main" val="3984924883"/>
                    </a:ext>
                  </a:extLst>
                </a:gridCol>
                <a:gridCol w="1205830">
                  <a:extLst>
                    <a:ext uri="{9D8B030D-6E8A-4147-A177-3AD203B41FA5}">
                      <a16:colId xmlns:a16="http://schemas.microsoft.com/office/drawing/2014/main" val="2745923801"/>
                    </a:ext>
                  </a:extLst>
                </a:gridCol>
                <a:gridCol w="1072379">
                  <a:extLst>
                    <a:ext uri="{9D8B030D-6E8A-4147-A177-3AD203B41FA5}">
                      <a16:colId xmlns:a16="http://schemas.microsoft.com/office/drawing/2014/main" val="131229825"/>
                    </a:ext>
                  </a:extLst>
                </a:gridCol>
                <a:gridCol w="1501331">
                  <a:extLst>
                    <a:ext uri="{9D8B030D-6E8A-4147-A177-3AD203B41FA5}">
                      <a16:colId xmlns:a16="http://schemas.microsoft.com/office/drawing/2014/main" val="4245839123"/>
                    </a:ext>
                  </a:extLst>
                </a:gridCol>
                <a:gridCol w="1644316">
                  <a:extLst>
                    <a:ext uri="{9D8B030D-6E8A-4147-A177-3AD203B41FA5}">
                      <a16:colId xmlns:a16="http://schemas.microsoft.com/office/drawing/2014/main" val="773019597"/>
                    </a:ext>
                  </a:extLst>
                </a:gridCol>
                <a:gridCol w="1215364">
                  <a:extLst>
                    <a:ext uri="{9D8B030D-6E8A-4147-A177-3AD203B41FA5}">
                      <a16:colId xmlns:a16="http://schemas.microsoft.com/office/drawing/2014/main" val="3328390857"/>
                    </a:ext>
                  </a:extLst>
                </a:gridCol>
                <a:gridCol w="1786238">
                  <a:extLst>
                    <a:ext uri="{9D8B030D-6E8A-4147-A177-3AD203B41FA5}">
                      <a16:colId xmlns:a16="http://schemas.microsoft.com/office/drawing/2014/main" val="2355062278"/>
                    </a:ext>
                  </a:extLst>
                </a:gridCol>
              </a:tblGrid>
              <a:tr h="18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Bus # 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Bus # 25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Bus # 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Bus # 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Bus # 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Bus # 72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17148269"/>
                  </a:ext>
                </a:extLst>
              </a:tr>
              <a:tr h="287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</a:rPr>
                        <a:t>Larry Bennett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Cheryl Walker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Kirby McCarty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Donna Head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Freddy Sapp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Judy Smith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13446132"/>
                  </a:ext>
                </a:extLst>
              </a:tr>
              <a:tr h="32842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Green St.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Scales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Overland Stage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McClanahan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Tupelo Dr.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Geneta</a:t>
                      </a:r>
                      <a:r>
                        <a:rPr lang="en-US" sz="1400" dirty="0">
                          <a:effectLst/>
                        </a:rPr>
                        <a:t> Dr.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74495589"/>
                  </a:ext>
                </a:extLst>
              </a:tr>
              <a:tr h="3704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Hwy 80 from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Adcock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Mason Rd.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Hwy 133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Girard Rd.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Boykin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1687126"/>
                  </a:ext>
                </a:extLst>
              </a:tr>
              <a:tr h="3704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Charleston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Norman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Sullivan Loop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Hulen</a:t>
                      </a:r>
                      <a:r>
                        <a:rPr lang="en-US" sz="1400" dirty="0">
                          <a:effectLst/>
                        </a:rPr>
                        <a:t> Allen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Sunset Ln.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Inusrance Rd.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1682416"/>
                  </a:ext>
                </a:extLst>
              </a:tr>
              <a:tr h="49845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Russell Sage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Plum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Frost Rd.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Magnolia Dr.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Lord Rd.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Lewis Rd.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31040315"/>
                  </a:ext>
                </a:extLst>
              </a:tr>
              <a:tr h="33303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Russell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Davis Lake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Robinson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S. Ridge Lake Loop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Del Rio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Cabuck</a:t>
                      </a:r>
                      <a:r>
                        <a:rPr lang="en-US" sz="1400" dirty="0">
                          <a:effectLst/>
                        </a:rPr>
                        <a:t> Ln.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13023756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Charleston Dr.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Conner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Cox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effectLst/>
                        </a:rPr>
                        <a:t>Lafouche</a:t>
                      </a:r>
                      <a:r>
                        <a:rPr lang="en-US" sz="1400" dirty="0">
                          <a:effectLst/>
                        </a:rPr>
                        <a:t> Ln.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Webb Hill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Old River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53277483"/>
                  </a:ext>
                </a:extLst>
              </a:tr>
              <a:tr h="29849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Haynes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Bayou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Bailey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Charleston Dr.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Fred Mason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68847510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Grays Trail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Templeton Loop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Comeaux Rd.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Jinkins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Galey Rd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61436909"/>
                  </a:ext>
                </a:extLst>
              </a:tr>
              <a:tr h="8147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Hogan Dr.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Hwy 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Cartlidge Rd.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Henry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Lake View Dr.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42149812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crew lake loop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Collins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Simmons Rd.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Charleston Dr.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24034648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Trisler</a:t>
                      </a:r>
                      <a:r>
                        <a:rPr lang="en-US" sz="1400" dirty="0">
                          <a:effectLst/>
                        </a:rPr>
                        <a:t> Rd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Cooper Ln.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 Jay Ln.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9815773"/>
                  </a:ext>
                </a:extLst>
              </a:tr>
              <a:tr h="371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Cole Dr.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88261264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7C641EB1-56EF-472A-91DB-5B5E73E1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0" y="5257800"/>
            <a:ext cx="1912374" cy="49566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Bus Drivers and routes</a:t>
            </a:r>
          </a:p>
        </p:txBody>
      </p:sp>
    </p:spTree>
    <p:extLst>
      <p:ext uri="{BB962C8B-B14F-4D97-AF65-F5344CB8AC3E}">
        <p14:creationId xmlns:p14="http://schemas.microsoft.com/office/powerpoint/2010/main" val="1068296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15234</TotalTime>
  <Words>1321</Words>
  <Application>Microsoft Office PowerPoint</Application>
  <PresentationFormat>On-screen Show (4:3)</PresentationFormat>
  <Paragraphs>226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Calibri</vt:lpstr>
      <vt:lpstr>Century Gothic</vt:lpstr>
      <vt:lpstr>Century Schoolbook</vt:lpstr>
      <vt:lpstr>Courier New</vt:lpstr>
      <vt:lpstr>Palatino Linotype</vt:lpstr>
      <vt:lpstr>Times New Roman</vt:lpstr>
      <vt:lpstr>Wingdings</vt:lpstr>
      <vt:lpstr>Wingdings 2</vt:lpstr>
      <vt:lpstr>Oriel</vt:lpstr>
      <vt:lpstr>Welcome To Start Elementary</vt:lpstr>
      <vt:lpstr>Celebrations</vt:lpstr>
      <vt:lpstr>School Wide Expectations</vt:lpstr>
      <vt:lpstr>Morning Arrival</vt:lpstr>
      <vt:lpstr>PowerPoint Presentation</vt:lpstr>
      <vt:lpstr>PowerPoint Presentation</vt:lpstr>
      <vt:lpstr>PowerPoint Presentation</vt:lpstr>
      <vt:lpstr>PowerPoint Presentation</vt:lpstr>
      <vt:lpstr>Bus Drivers and routes</vt:lpstr>
      <vt:lpstr>First Day of School</vt:lpstr>
      <vt:lpstr>PowerPoint Presentation</vt:lpstr>
      <vt:lpstr>Title I School</vt:lpstr>
      <vt:lpstr>Curricula</vt:lpstr>
      <vt:lpstr>Programs and Clubs</vt:lpstr>
      <vt:lpstr>Positive Programs</vt:lpstr>
      <vt:lpstr>Commitment to Our Students </vt:lpstr>
      <vt:lpstr>School Improvement Plan  Our goal is to keep you informed, today and throughout the year, on the implementation of our improvement plan.</vt:lpstr>
      <vt:lpstr>Richland Parish’s Framework for Effective Instruction Goals</vt:lpstr>
      <vt:lpstr>2023-2024 School Improvement Goals and Priorities</vt:lpstr>
      <vt:lpstr>Working Together for School Improvement</vt:lpstr>
      <vt:lpstr>Working Together for School Improvement</vt:lpstr>
      <vt:lpstr>Staying Connected</vt:lpstr>
      <vt:lpstr>Student Handbook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Start Elementary</dc:title>
  <dc:creator>User</dc:creator>
  <cp:lastModifiedBy>USER</cp:lastModifiedBy>
  <cp:revision>75</cp:revision>
  <cp:lastPrinted>2022-08-09T17:57:17Z</cp:lastPrinted>
  <dcterms:created xsi:type="dcterms:W3CDTF">2011-08-17T16:31:34Z</dcterms:created>
  <dcterms:modified xsi:type="dcterms:W3CDTF">2024-08-05T18:40:04Z</dcterms:modified>
</cp:coreProperties>
</file>